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21"/>
  </p:handoutMasterIdLst>
  <p:sldIdLst>
    <p:sldId id="256" r:id="rId2"/>
    <p:sldId id="277" r:id="rId3"/>
    <p:sldId id="304" r:id="rId4"/>
    <p:sldId id="258" r:id="rId5"/>
    <p:sldId id="259" r:id="rId6"/>
    <p:sldId id="260" r:id="rId7"/>
    <p:sldId id="308" r:id="rId8"/>
    <p:sldId id="305" r:id="rId9"/>
    <p:sldId id="282" r:id="rId10"/>
    <p:sldId id="261" r:id="rId11"/>
    <p:sldId id="269" r:id="rId12"/>
    <p:sldId id="281" r:id="rId13"/>
    <p:sldId id="266" r:id="rId14"/>
    <p:sldId id="262" r:id="rId15"/>
    <p:sldId id="307" r:id="rId16"/>
    <p:sldId id="263" r:id="rId17"/>
    <p:sldId id="280" r:id="rId18"/>
    <p:sldId id="275" r:id="rId19"/>
    <p:sldId id="276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c091865@gmail.com" initials="j" lastIdx="2" clrIdx="0">
    <p:extLst>
      <p:ext uri="{19B8F6BF-5375-455C-9EA6-DF929625EA0E}">
        <p15:presenceInfo xmlns:p15="http://schemas.microsoft.com/office/powerpoint/2012/main" userId="286c3a385c43f1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45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A326-C2A4-423B-B279-7E9E0B6CA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83B6E-CCA9-45C2-BE1B-6624B400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F5D7A-5198-4B16-ADC0-3F56D75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B8E4-001A-4F81-9089-F76853D6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5A32-8055-4298-8B33-01601E50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66E4-24B9-4675-8318-0AA63EFC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E75B8-3AC8-498E-9B30-FCCA877AE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082F0-7DB4-4AB4-BB2C-BE643975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51EF-4213-4F93-8BB8-AE6B7C1A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A2BD-443C-4759-B52B-567B917B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5E842-BA16-43D2-8347-371B03869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0BE22-DF12-4719-978D-BA753BD22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BAEB-378A-4881-B0DC-28542D6E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51C9-A8B7-45AA-9F0E-A31E908E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5E54-D4EF-4D9C-9591-434782A8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2183-0115-4544-A83A-45C125EF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3A95-AEF3-448F-8CE3-A31CA777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A61F-26D3-4B6D-B912-FECFA96F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5A504-4D82-4680-862E-AC3C483F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CCAA0-69CE-4439-B6C5-5A413709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1F66-2D4D-4A84-94E5-7EA38438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AD9A4-90C4-4C3E-B5D6-6CB7F156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FA3F-E585-409A-BC69-D362E386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CD91-141F-4BF0-899C-052CC61F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297B3-34D6-4597-9713-641B60A2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D0E5-9501-4037-816C-FE664FF3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4D97-B646-4A98-9765-BF88CB84B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9CD8F-34F7-4C27-BBE4-8254A5F0B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AB36F-859B-45BB-9C27-99507C7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07D1B-643E-4BC2-A37B-AFDD08DB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57099-CEAC-4AE7-A84C-FC4F884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2C84-836A-440F-9DA6-7B5D2E0B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1DBBB-5AC5-4118-8116-923F46D80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81BDA-7A5D-495A-9E81-349E06B23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B52AC-3069-4246-AC54-F6A1C94A6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F6CD9-4438-4586-809D-8A09008B2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B9BBB-4782-4A66-974A-C24A82F0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E03D4-D8AD-4170-BA9A-C574E0AB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465A0-0ECC-425C-96FE-F69FCF4E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396E-B39D-4036-B255-04528923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FC39B-48C2-4700-AA6F-D89DD45C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D14AF-F547-4114-8755-BF6DCB7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97EDC-0A70-49C9-86B1-BF0142FF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DFDEE-B886-4246-8AD0-34676E6D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3A5C5-52E4-4CD5-9901-A717A7A0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2A65E-8B29-4CEB-B5F9-E3B31F05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1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F893-E272-4425-9B59-5E6B4792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81D8-688A-4B5C-94A7-E2B129F1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03B11-5AE2-40F3-B7EF-121B87914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1C19-0A46-4F06-B8DF-2F150734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0D069-A48B-40FD-9DF3-4B240F44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4AEBA-3B8A-493C-BB1A-9F59FA8F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DF06-EC83-4CCC-9686-E90C6C43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60861-537C-4D0E-9C39-2BB1CFB5A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C596A-DD08-4B5B-A791-F39B8105B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4DD6D-BE91-4700-A2C2-AD56F515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33FE-6C3F-43AA-8F3E-7773A56C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2BC02-33D5-4097-A137-CFF1CF9C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4F9-CBD0-44B5-92E7-510B754B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5C1DA-40CF-4A54-83EC-A78DC557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0908-DF45-44CE-862C-2598F00F9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5F88-98A1-48DC-966F-838C0966A02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F80E9-DFFC-45BC-8BCD-4A5BE6CEC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A9-320C-4612-BA18-945908F5D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A69E-AE53-4A93-B401-741E6ADE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t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ULStD1Aac&amp;list=PLb_qu6L1kwWrP8Eu8dC7NXeFCh0kAxJdp&amp;index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5418-EE92-4932-8AA1-B9B4C4E11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419" b="1" dirty="0" err="1"/>
              <a:t>Introduction</a:t>
            </a:r>
            <a:r>
              <a:rPr lang="es-419" b="1" dirty="0"/>
              <a:t> </a:t>
            </a:r>
            <a:r>
              <a:rPr lang="es-419" b="1" dirty="0" err="1"/>
              <a:t>to</a:t>
            </a:r>
            <a:r>
              <a:rPr lang="es-419" b="1" dirty="0"/>
              <a:t> EAST PMG </a:t>
            </a:r>
            <a:r>
              <a:rPr lang="es-419" b="1" dirty="0" err="1"/>
              <a:t>Leadership</a:t>
            </a:r>
            <a:r>
              <a:rPr lang="es-419" b="1" dirty="0"/>
              <a:t> and </a:t>
            </a:r>
            <a:r>
              <a:rPr lang="es-419" b="1" dirty="0" err="1"/>
              <a:t>Structure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57D34-4A2F-4E6F-BC5E-6D64A2BDD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2441"/>
            <a:ext cx="9144000" cy="26130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J. Como, MD, MPH, FACS, FCCM</a:t>
            </a:r>
          </a:p>
          <a:p>
            <a:r>
              <a:rPr lang="en-US" dirty="0" err="1"/>
              <a:t>MetroHealth</a:t>
            </a:r>
            <a:r>
              <a:rPr lang="en-US" dirty="0"/>
              <a:t> Medical Center</a:t>
            </a:r>
          </a:p>
          <a:p>
            <a:r>
              <a:rPr lang="en-US" dirty="0"/>
              <a:t>Cleveland, OH</a:t>
            </a:r>
          </a:p>
          <a:p>
            <a:r>
              <a:rPr lang="en-US" dirty="0"/>
              <a:t>@</a:t>
            </a:r>
            <a:r>
              <a:rPr lang="en-US" dirty="0" err="1"/>
              <a:t>johnjcomo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2019 Annual EAST Meeting</a:t>
            </a:r>
          </a:p>
          <a:p>
            <a:r>
              <a:rPr lang="en-US" dirty="0"/>
              <a:t>January 15,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300C7-E8B9-483A-AD12-B9D06061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62" y="3657908"/>
            <a:ext cx="2853351" cy="1862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CA976-1C51-46E5-8DEB-68E477D4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7" y="3282440"/>
            <a:ext cx="2795865" cy="28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2698-2417-44EA-80FE-DB130F14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233"/>
            <a:ext cx="10515600" cy="1325563"/>
          </a:xfrm>
        </p:spPr>
        <p:txBody>
          <a:bodyPr/>
          <a:lstStyle/>
          <a:p>
            <a:r>
              <a:rPr lang="en-US" dirty="0"/>
              <a:t>Currently on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91AB-C80A-4805-B2EF-7AA5DD633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EGS – Total 5; GRADE 4</a:t>
            </a:r>
          </a:p>
          <a:p>
            <a:r>
              <a:rPr lang="en-US" dirty="0"/>
              <a:t>Injury Prevention – Total 11; GRADE 7</a:t>
            </a:r>
          </a:p>
          <a:p>
            <a:r>
              <a:rPr lang="en-US" dirty="0"/>
              <a:t>Surgical Critical Care – Total 27; GRADE 4</a:t>
            </a:r>
          </a:p>
          <a:p>
            <a:r>
              <a:rPr lang="en-US" dirty="0"/>
              <a:t>Trauma – Total 36; GRADE 10</a:t>
            </a:r>
          </a:p>
          <a:p>
            <a:endParaRPr lang="en-US" dirty="0"/>
          </a:p>
          <a:p>
            <a:r>
              <a:rPr lang="en-US" dirty="0"/>
              <a:t>TOTAL – 79; GRADE 25</a:t>
            </a:r>
          </a:p>
          <a:p>
            <a:endParaRPr lang="en-US" dirty="0"/>
          </a:p>
          <a:p>
            <a:r>
              <a:rPr lang="en-US" dirty="0"/>
              <a:t>Archived 34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5D7CA-CBBF-44CE-888F-E3CBCDF3FFD7}"/>
              </a:ext>
            </a:extLst>
          </p:cNvPr>
          <p:cNvSpPr/>
          <p:nvPr/>
        </p:nvSpPr>
        <p:spPr>
          <a:xfrm>
            <a:off x="7379747" y="1355464"/>
            <a:ext cx="423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https://www.east.org/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39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7A14-A20A-4262-BB10-D54743BF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72D5-FE6F-4AA9-A2D4-38F62B81E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20346" cy="4351338"/>
          </a:xfrm>
        </p:spPr>
        <p:txBody>
          <a:bodyPr>
            <a:normAutofit/>
          </a:bodyPr>
          <a:lstStyle/>
          <a:p>
            <a:r>
              <a:rPr lang="en-US" dirty="0"/>
              <a:t>EAST Guide on How to Write a Practice Management Guideline (white paper)</a:t>
            </a:r>
          </a:p>
          <a:p>
            <a:r>
              <a:rPr lang="en-US" dirty="0"/>
              <a:t>The EAST Approach to guideline development using the GRADE methodology</a:t>
            </a:r>
          </a:p>
          <a:p>
            <a:r>
              <a:rPr lang="en-US" dirty="0"/>
              <a:t>GRADE YouTube videos</a:t>
            </a:r>
          </a:p>
          <a:p>
            <a:r>
              <a:rPr lang="en-US" dirty="0"/>
              <a:t>Attendance at US GRADE Network courses</a:t>
            </a:r>
          </a:p>
          <a:p>
            <a:r>
              <a:rPr lang="en-US" dirty="0"/>
              <a:t>GRADE Working Group website</a:t>
            </a:r>
          </a:p>
          <a:p>
            <a:r>
              <a:rPr lang="en-US" dirty="0"/>
              <a:t>Internal Education at annual EAST meeting (starting January 2019)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C9E67B-6F6E-4A5B-8623-D1BADF2415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3079" y="1825625"/>
            <a:ext cx="3252965" cy="40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4E24-5BE8-4EFF-8B4D-68D3919C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Education at annual EAST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95BC-C33B-4F6E-ABE4-79658A23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to EAST PMG leadership and structure (Como)</a:t>
            </a:r>
          </a:p>
          <a:p>
            <a:r>
              <a:rPr lang="en-US" dirty="0"/>
              <a:t>General GRADE Overview (Robinson)</a:t>
            </a:r>
          </a:p>
          <a:p>
            <a:r>
              <a:rPr lang="en-US" dirty="0"/>
              <a:t>Steps and Timing of PMG Generation in EAST (Kasotakis)</a:t>
            </a:r>
          </a:p>
          <a:p>
            <a:r>
              <a:rPr lang="en-US" dirty="0"/>
              <a:t>Selection of Topic/PICO question generation (N. Patel/Asfaw)</a:t>
            </a:r>
          </a:p>
          <a:p>
            <a:r>
              <a:rPr lang="en-US" dirty="0"/>
              <a:t>Literature Search, Review, and Abstraction/Quality of Evidence (Rattan/Bauman)</a:t>
            </a:r>
          </a:p>
          <a:p>
            <a:r>
              <a:rPr lang="en-US" dirty="0"/>
              <a:t>Intro to Meta-Analysis and </a:t>
            </a:r>
            <a:r>
              <a:rPr lang="en-US" dirty="0" err="1"/>
              <a:t>RevMan</a:t>
            </a:r>
            <a:r>
              <a:rPr lang="en-US" dirty="0"/>
              <a:t> (McDonald/Sawhney)</a:t>
            </a:r>
          </a:p>
          <a:p>
            <a:r>
              <a:rPr lang="en-US" dirty="0"/>
              <a:t>Intro to Evidence Grading and </a:t>
            </a:r>
            <a:r>
              <a:rPr lang="en-US" dirty="0" err="1"/>
              <a:t>GRADEpro</a:t>
            </a:r>
            <a:r>
              <a:rPr lang="en-US" dirty="0"/>
              <a:t> (Fox/Kim)</a:t>
            </a:r>
          </a:p>
          <a:p>
            <a:r>
              <a:rPr lang="en-US" dirty="0"/>
              <a:t>Creating Recommendations and the Manuscript (Lunde)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242F-B39B-4C47-9098-E3269660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Traumacasts</a:t>
            </a:r>
            <a:r>
              <a:rPr lang="en-US" dirty="0"/>
              <a:t> (How to?)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28CA-6321-48A6-97C2-759BB2F0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PMG committee has made a series of 9 videos</a:t>
            </a:r>
          </a:p>
          <a:p>
            <a:pPr lvl="1"/>
            <a:r>
              <a:rPr lang="en-US" dirty="0"/>
              <a:t>Education using the GRADE methodology</a:t>
            </a:r>
          </a:p>
          <a:p>
            <a:pPr lvl="1"/>
            <a:r>
              <a:rPr lang="en-US" dirty="0"/>
              <a:t>On YouTube </a:t>
            </a:r>
            <a:r>
              <a:rPr lang="en-US" dirty="0">
                <a:hlinkClick r:id="rId2"/>
              </a:rPr>
              <a:t>https://www.youtube.com/watch?v=DKULStD1Aac&amp;list=PLb_qu6L1kwWrP8Eu8dC7NXeFCh0kAxJdp&amp;index=2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F59E-BFD1-43C4-9DB6-09570595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2018 (n=7)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7E772-6CEC-40AD-9B66-FB3D4809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modalities and assessment of fluid status</a:t>
            </a:r>
          </a:p>
          <a:p>
            <a:r>
              <a:rPr lang="en-US" dirty="0"/>
              <a:t>Pre-hospital spine immobilization</a:t>
            </a:r>
          </a:p>
          <a:p>
            <a:r>
              <a:rPr lang="en-US" dirty="0"/>
              <a:t>Prevention of firearm injuries</a:t>
            </a:r>
          </a:p>
          <a:p>
            <a:r>
              <a:rPr lang="en-US" dirty="0"/>
              <a:t>Prevention of all-terrain vehicle injuries</a:t>
            </a:r>
          </a:p>
          <a:p>
            <a:r>
              <a:rPr lang="en-US" dirty="0"/>
              <a:t>Prevention of sports-related concussions</a:t>
            </a:r>
          </a:p>
          <a:p>
            <a:r>
              <a:rPr lang="en-US" dirty="0"/>
              <a:t>Timing of debridement of NSTI</a:t>
            </a:r>
          </a:p>
          <a:p>
            <a:r>
              <a:rPr lang="en-US" dirty="0"/>
              <a:t>Traumatic diaphragm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2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2477-2B05-42EB-92F8-CC8CAAF7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2019 (n=4)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08CB-904F-45C2-AA88-23705F34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 trauma</a:t>
            </a:r>
          </a:p>
          <a:p>
            <a:r>
              <a:rPr lang="en-US" dirty="0"/>
              <a:t>Bladder trauma</a:t>
            </a:r>
          </a:p>
          <a:p>
            <a:r>
              <a:rPr lang="en-US" dirty="0"/>
              <a:t>Geriatric Trauma – Palliative and Trauma Center Care </a:t>
            </a:r>
          </a:p>
          <a:p>
            <a:r>
              <a:rPr lang="en-US" dirty="0"/>
              <a:t>Pediatric Renal Trauma</a:t>
            </a:r>
          </a:p>
        </p:txBody>
      </p:sp>
    </p:spTree>
    <p:extLst>
      <p:ext uri="{BB962C8B-B14F-4D97-AF65-F5344CB8AC3E}">
        <p14:creationId xmlns:p14="http://schemas.microsoft.com/office/powerpoint/2010/main" val="73801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0337-096F-4119-A8EA-E10ECED3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under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A998-E4DF-4201-A183-C121EAB3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of 31</a:t>
            </a:r>
          </a:p>
          <a:p>
            <a:pPr lvl="1"/>
            <a:r>
              <a:rPr lang="en-US" dirty="0"/>
              <a:t>EGS – 7</a:t>
            </a:r>
          </a:p>
          <a:p>
            <a:pPr lvl="1"/>
            <a:r>
              <a:rPr lang="en-US" dirty="0"/>
              <a:t>Injury prevention – 5</a:t>
            </a:r>
          </a:p>
          <a:p>
            <a:pPr lvl="1"/>
            <a:r>
              <a:rPr lang="en-US" dirty="0"/>
              <a:t>Surgical critical care – 7</a:t>
            </a:r>
          </a:p>
          <a:p>
            <a:pPr lvl="1"/>
            <a:r>
              <a:rPr lang="en-US" dirty="0"/>
              <a:t>Trauma – 11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 these 3 are in internal blinded review or being reviewed by J Trauma</a:t>
            </a:r>
          </a:p>
          <a:p>
            <a:pPr lvl="2"/>
            <a:r>
              <a:rPr lang="en-US" dirty="0"/>
              <a:t>Affordable Care Act</a:t>
            </a:r>
          </a:p>
          <a:p>
            <a:pPr lvl="2"/>
            <a:r>
              <a:rPr lang="en-US" dirty="0"/>
              <a:t>Appendicitis</a:t>
            </a:r>
          </a:p>
          <a:p>
            <a:pPr lvl="2"/>
            <a:r>
              <a:rPr lang="en-US" dirty="0"/>
              <a:t>Ileus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9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DD0-EE30-4A1B-9634-387F428C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2019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FE6C-44CA-4E6B-BB7E-261B0CAB2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Trauma</a:t>
            </a:r>
          </a:p>
          <a:p>
            <a:pPr lvl="1"/>
            <a:r>
              <a:rPr lang="en-US" dirty="0"/>
              <a:t>Preperitoneal packing for pelvic fractures/pelvic hematoma</a:t>
            </a:r>
          </a:p>
          <a:p>
            <a:pPr lvl="1"/>
            <a:r>
              <a:rPr lang="en-US" dirty="0"/>
              <a:t>Duodenal trauma</a:t>
            </a:r>
          </a:p>
          <a:p>
            <a:pPr lvl="1"/>
            <a:r>
              <a:rPr lang="en-US" dirty="0"/>
              <a:t>Prophylactic antibiotics for chest tube placement</a:t>
            </a:r>
          </a:p>
          <a:p>
            <a:r>
              <a:rPr lang="en-US" dirty="0"/>
              <a:t>Surgical Critical Care</a:t>
            </a:r>
          </a:p>
          <a:p>
            <a:pPr lvl="1"/>
            <a:r>
              <a:rPr lang="en-US" dirty="0"/>
              <a:t>Antimotility agents</a:t>
            </a:r>
          </a:p>
          <a:p>
            <a:r>
              <a:rPr lang="en-US" dirty="0"/>
              <a:t>Injury Prevention</a:t>
            </a:r>
          </a:p>
          <a:p>
            <a:pPr lvl="1"/>
            <a:r>
              <a:rPr lang="en-US" dirty="0"/>
              <a:t>Geriatric hip fractures</a:t>
            </a:r>
          </a:p>
          <a:p>
            <a:pPr lvl="1"/>
            <a:r>
              <a:rPr lang="en-US" dirty="0"/>
              <a:t>Hospital-based alcohol intervention</a:t>
            </a:r>
          </a:p>
          <a:p>
            <a:pPr lvl="1"/>
            <a:r>
              <a:rPr lang="en-US" dirty="0"/>
              <a:t>Gun buyback programs</a:t>
            </a:r>
          </a:p>
          <a:p>
            <a:r>
              <a:rPr lang="en-US" dirty="0"/>
              <a:t>Pediatric Trauma</a:t>
            </a:r>
          </a:p>
          <a:p>
            <a:pPr lvl="1"/>
            <a:r>
              <a:rPr lang="en-US" dirty="0"/>
              <a:t>Child abuse</a:t>
            </a:r>
          </a:p>
        </p:txBody>
      </p:sp>
    </p:spTree>
    <p:extLst>
      <p:ext uri="{BB962C8B-B14F-4D97-AF65-F5344CB8AC3E}">
        <p14:creationId xmlns:p14="http://schemas.microsoft.com/office/powerpoint/2010/main" val="404082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28D8-83DA-4685-B6F7-F5F0075A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076D5-A9DB-43B9-9F37-C7658189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guidelines within EAST is extremely important </a:t>
            </a:r>
          </a:p>
          <a:p>
            <a:pPr lvl="1"/>
            <a:r>
              <a:rPr lang="en-US" dirty="0"/>
              <a:t>EAST is internationally recognized as the leader in trauma practice management guidelines</a:t>
            </a:r>
          </a:p>
          <a:p>
            <a:r>
              <a:rPr lang="en-US" dirty="0"/>
              <a:t>New guidelines continue to be produced</a:t>
            </a:r>
          </a:p>
          <a:p>
            <a:r>
              <a:rPr lang="en-US" dirty="0"/>
              <a:t>Older guidelines need to be revised and updated</a:t>
            </a:r>
          </a:p>
          <a:p>
            <a:r>
              <a:rPr lang="en-US" dirty="0"/>
              <a:t>Other charges (education, social media, external collaboration, sponsorship of guidelines </a:t>
            </a:r>
            <a:r>
              <a:rPr lang="en-US"/>
              <a:t>of other </a:t>
            </a:r>
            <a:r>
              <a:rPr lang="en-US" dirty="0"/>
              <a:t>organizations)</a:t>
            </a:r>
          </a:p>
          <a:p>
            <a:r>
              <a:rPr lang="en-US" dirty="0"/>
              <a:t>We need help from all of you to continue to produce high-quality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4887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5418-EE92-4932-8AA1-B9B4C4E1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57D34-4A2F-4E6F-BC5E-6D64A2BDD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6600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1934F-661E-4BC2-B33B-72F5AE558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r="18109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6260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BD21-4BAD-4640-9054-6A76866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81B8-E6F0-44BA-BD0F-06321DA5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to disclose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4A994-9FDB-4518-AC50-5CDAFC0E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73" y="1917370"/>
            <a:ext cx="5798663" cy="38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PMGs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14156" cy="4351338"/>
          </a:xfrm>
        </p:spPr>
        <p:txBody>
          <a:bodyPr>
            <a:normAutofit/>
          </a:bodyPr>
          <a:lstStyle/>
          <a:p>
            <a:r>
              <a:rPr lang="en-US" dirty="0"/>
              <a:t>EAST was an early leader in evidence based medicine for trauma</a:t>
            </a:r>
          </a:p>
          <a:p>
            <a:endParaRPr lang="en-US" dirty="0"/>
          </a:p>
          <a:p>
            <a:r>
              <a:rPr lang="en-US" dirty="0"/>
              <a:t>In 1994, EAST president Michael Rhodes gave his presidential address entitled “Practice Management Guidelines for Trauma Care”</a:t>
            </a:r>
          </a:p>
          <a:p>
            <a:pPr lvl="1"/>
            <a:r>
              <a:rPr lang="en-US" dirty="0"/>
              <a:t>Created the EAST Practice Management Guidelines Committee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36" y="152400"/>
            <a:ext cx="11334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FF94D1F-5C88-4079-9FC0-482F2CF3E9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10" y="2088445"/>
            <a:ext cx="2318043" cy="33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18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79CD-10BD-4EC2-B172-1CD4579B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with EAST PMGs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9E60-8B10-4677-8BD0-7DF2AA4DD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Attended my first EAST meeting in 2003</a:t>
            </a:r>
          </a:p>
          <a:p>
            <a:r>
              <a:rPr lang="en-US" dirty="0"/>
              <a:t>EAST PMG ad hoc committee meeting</a:t>
            </a:r>
          </a:p>
          <a:p>
            <a:pPr lvl="1"/>
            <a:r>
              <a:rPr lang="en-US" dirty="0"/>
              <a:t>TL spine fracture</a:t>
            </a:r>
          </a:p>
          <a:p>
            <a:pPr lvl="1"/>
            <a:r>
              <a:rPr lang="en-US" dirty="0"/>
              <a:t>Timing of tracheostomy</a:t>
            </a:r>
          </a:p>
          <a:p>
            <a:pPr lvl="1"/>
            <a:r>
              <a:rPr lang="en-US" dirty="0"/>
              <a:t>Trauma in pregnancy</a:t>
            </a:r>
          </a:p>
          <a:p>
            <a:pPr lvl="1"/>
            <a:endParaRPr lang="en-US" dirty="0"/>
          </a:p>
          <a:p>
            <a:r>
              <a:rPr lang="en-US" dirty="0"/>
              <a:t>EAST has grown and matured since then</a:t>
            </a:r>
          </a:p>
          <a:p>
            <a:r>
              <a:rPr lang="en-US" dirty="0"/>
              <a:t>So has the EAST Guidelines Committee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4892-65A8-4188-A41E-220504D4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782" y="2030792"/>
            <a:ext cx="2591054" cy="26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4B17-5770-48D5-BBA4-54E74C9F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2009-2010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40FD-5AC6-4815-AFA4-AA9749902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Identification of cervical spine injuries (2009)</a:t>
            </a:r>
          </a:p>
          <a:p>
            <a:r>
              <a:rPr lang="en-US" dirty="0"/>
              <a:t>Selective nonoperative management of penetrating abdominal trauma (2010)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E31AE-5864-4FD8-990F-67A72A1B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08" y="3909346"/>
            <a:ext cx="4088092" cy="286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46A98-F36C-456F-8E31-DA663314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68" y="743226"/>
            <a:ext cx="5497363" cy="687171"/>
          </a:xfrm>
          <a:prstGeom prst="rect">
            <a:avLst/>
          </a:prstGeom>
        </p:spPr>
      </p:pic>
      <p:pic>
        <p:nvPicPr>
          <p:cNvPr id="7" name="Picture 7" descr="Cover">
            <a:extLst>
              <a:ext uri="{FF2B5EF4-FFF2-40B4-BE49-F238E27FC236}">
                <a16:creationId xmlns:a16="http://schemas.microsoft.com/office/drawing/2014/main" id="{C93AB8FF-0213-439A-9EDC-381338C8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9382"/>
            <a:ext cx="5667375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F905F6-43D2-4CF2-B117-E3B4DC156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80868" y="1759268"/>
            <a:ext cx="5181600" cy="20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0B8C-05B5-45D6-9E46-24C82CAA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2011-2012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C071-F239-492B-B4E1-D963A559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PMG Committee divided into 4 Task Forces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Supplement to </a:t>
            </a:r>
            <a:r>
              <a:rPr lang="en-US" i="1" dirty="0"/>
              <a:t>J Trauma </a:t>
            </a:r>
            <a:r>
              <a:rPr lang="en-US" dirty="0"/>
              <a:t>published in November 2012</a:t>
            </a:r>
          </a:p>
          <a:p>
            <a:r>
              <a:rPr lang="en-US" dirty="0"/>
              <a:t>In 2012, GRADE adopted</a:t>
            </a:r>
          </a:p>
          <a:p>
            <a:pPr lvl="1"/>
            <a:r>
              <a:rPr lang="en-US" dirty="0"/>
              <a:t>All subsequent guidelines have used GRADE methodology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5FF10F7-D32D-48AC-A5FC-213D8C8E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06" y="2386331"/>
            <a:ext cx="9302981" cy="17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6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0739-7AC2-4E78-88F3-325DB22B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B4C79-5A99-4537-B84B-450A10A0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Committee Chair – John J. Como, MD, MPH</a:t>
            </a:r>
          </a:p>
          <a:p>
            <a:endParaRPr lang="en-US" dirty="0"/>
          </a:p>
          <a:p>
            <a:r>
              <a:rPr lang="en-US" dirty="0"/>
              <a:t>Task Force Chairs</a:t>
            </a:r>
          </a:p>
          <a:p>
            <a:pPr lvl="1"/>
            <a:r>
              <a:rPr lang="en-US" dirty="0"/>
              <a:t>Emergency General Surgery – Nicole Fox, MD, MPH</a:t>
            </a:r>
          </a:p>
          <a:p>
            <a:pPr lvl="1"/>
            <a:r>
              <a:rPr lang="en-US" dirty="0"/>
              <a:t>Injury Prevention – Rishi Rattan, MD</a:t>
            </a:r>
          </a:p>
          <a:p>
            <a:pPr lvl="1"/>
            <a:r>
              <a:rPr lang="en-US" dirty="0"/>
              <a:t>Surgical Critical Care – Brian H. Williams, MD</a:t>
            </a:r>
          </a:p>
          <a:p>
            <a:pPr lvl="1"/>
            <a:r>
              <a:rPr lang="en-US" dirty="0"/>
              <a:t>Trauma – George Kasotakis, MD, MPH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5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DB9B-AD5A-443E-ACF6-95B55F3F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2012-present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D09D-0050-4F86-BA12-6747ED1513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Blunt aortic injury</a:t>
            </a:r>
          </a:p>
          <a:p>
            <a:r>
              <a:rPr lang="en-US" dirty="0"/>
              <a:t>Cervical spine clearance in the obtunded patient</a:t>
            </a:r>
          </a:p>
          <a:p>
            <a:r>
              <a:rPr lang="en-US" dirty="0"/>
              <a:t>Damage control resuscitation</a:t>
            </a:r>
          </a:p>
          <a:p>
            <a:r>
              <a:rPr lang="en-US" dirty="0"/>
              <a:t>Diaphragmatic injury</a:t>
            </a:r>
          </a:p>
          <a:p>
            <a:r>
              <a:rPr lang="en-US" dirty="0"/>
              <a:t>Emergency department thoracotomy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8F692-5EB9-4E52-B40A-B8F019702A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Femur fracture fixation timing</a:t>
            </a:r>
          </a:p>
          <a:p>
            <a:r>
              <a:rPr lang="en-US" dirty="0"/>
              <a:t>Pancreatic injuries</a:t>
            </a:r>
          </a:p>
          <a:p>
            <a:r>
              <a:rPr lang="en-US" dirty="0"/>
              <a:t>Prehospital spine immobilization</a:t>
            </a:r>
          </a:p>
          <a:p>
            <a:r>
              <a:rPr lang="en-US" dirty="0"/>
              <a:t>Rectal injuries</a:t>
            </a:r>
          </a:p>
          <a:p>
            <a:r>
              <a:rPr lang="en-US" dirty="0"/>
              <a:t>Rib fracture fixation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3AEC9-4B1F-4391-B315-26886F27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41" y="4858543"/>
            <a:ext cx="3253976" cy="14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E4CC-52D9-47FF-9B06-C96F9A48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Website </a:t>
            </a:r>
            <a:r>
              <a:rPr lang="en-US"/>
              <a:t>- Guidelines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6D47FD-9D83-4211-A0C6-AC3D25629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702" y="2059619"/>
            <a:ext cx="10681098" cy="3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</TotalTime>
  <Words>704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Introduction to EAST PMG Leadership and Structure </vt:lpstr>
      <vt:lpstr>Disclosures</vt:lpstr>
      <vt:lpstr>EAST PMGs</vt:lpstr>
      <vt:lpstr>My role with EAST PMGs</vt:lpstr>
      <vt:lpstr>2009-2010</vt:lpstr>
      <vt:lpstr>2011-2012</vt:lpstr>
      <vt:lpstr>Current leadership</vt:lpstr>
      <vt:lpstr>2012-present</vt:lpstr>
      <vt:lpstr>EAST Website - Guidelines</vt:lpstr>
      <vt:lpstr>Currently on website</vt:lpstr>
      <vt:lpstr>Educational materials</vt:lpstr>
      <vt:lpstr>Internal Education at annual EAST meeting</vt:lpstr>
      <vt:lpstr>Traumacasts (How to?)</vt:lpstr>
      <vt:lpstr>Published 2018 (n=7)</vt:lpstr>
      <vt:lpstr>Accepted 2019 (n=4)</vt:lpstr>
      <vt:lpstr>Currently under development</vt:lpstr>
      <vt:lpstr>EAST 2019 meeting</vt:lpstr>
      <vt:lpstr>Summary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Role of EAST’s Practice Management Guidelines</dc:title>
  <dc:creator>jjc091865@gmail.com</dc:creator>
  <cp:lastModifiedBy>Christine Eme</cp:lastModifiedBy>
  <cp:revision>65</cp:revision>
  <cp:lastPrinted>2019-01-25T21:19:44Z</cp:lastPrinted>
  <dcterms:created xsi:type="dcterms:W3CDTF">2018-09-22T20:44:53Z</dcterms:created>
  <dcterms:modified xsi:type="dcterms:W3CDTF">2019-01-25T21:19:49Z</dcterms:modified>
</cp:coreProperties>
</file>