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3" r:id="rId4"/>
    <p:sldId id="259" r:id="rId5"/>
    <p:sldId id="261" r:id="rId6"/>
    <p:sldId id="260" r:id="rId7"/>
    <p:sldId id="262" r:id="rId8"/>
    <p:sldId id="266" r:id="rId9"/>
    <p:sldId id="264" r:id="rId10"/>
    <p:sldId id="265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87BE8-D6D9-4EBE-B2A8-FE59C842A9DC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1E257-0164-45C3-BC17-698E41172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PICO informs:</a:t>
            </a:r>
          </a:p>
          <a:p>
            <a:pPr marL="171450" indent="-171450">
              <a:buFontTx/>
              <a:buChar char="-"/>
            </a:pPr>
            <a:r>
              <a:rPr lang="en-US" dirty="0"/>
              <a:t>Inclusion and exclusion criteria for included studies</a:t>
            </a:r>
          </a:p>
          <a:p>
            <a:pPr marL="171450" indent="-171450">
              <a:buFontTx/>
              <a:buChar char="-"/>
            </a:pPr>
            <a:r>
              <a:rPr lang="en-US" dirty="0"/>
              <a:t>Types of data to be extracted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91E257-0164-45C3-BC17-698E411728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91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Question we want to answer: Should we use heparin for a patient who has colon cancer?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91E257-0164-45C3-BC17-698E411728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8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Ask why you are changing the question? Is change based on results identified, or simply because you were unaware of some types of studies? </a:t>
            </a:r>
          </a:p>
          <a:p>
            <a:r>
              <a:rPr lang="en-US" dirty="0"/>
              <a:t>• If question is changed, consider revisiting search strategy, data collection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91E257-0164-45C3-BC17-698E4117280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67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Outcomes are at the core of the GRADE approach • Select them wisely • Define early • Not carved in stone – can be revisited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91E257-0164-45C3-BC17-698E411728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0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06CA-A526-A941-9658-752B6A81B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059B7B-3AC6-EC40-8BFF-6374C1A9C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57FB2-618B-FA40-9F6E-685302BE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E237C-6037-C645-A168-0592D2CC5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5C55B-914C-B74D-AA48-268382C73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8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3155D-1685-0442-A322-9D990968D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68E42-944D-DE48-965B-3265A85CA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EB5BD-E3DD-8547-97C6-90EACB99D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FDDDB-C3A8-BB42-917A-E98E14F1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BCFF8-FD8C-EB4A-840C-33EE0EAE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A1BAB-1D05-A948-9B6A-3607BD0A5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63CB6-0C7E-6D4B-BF58-C687A8C0E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E7231-924F-6C48-8F77-8D569D4C1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DD771-2FC3-1A47-AEE2-130AC7470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5BEEA-BD35-C841-87AF-B808F40A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1A5BC-E454-CD4D-A997-770553738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A67F8-1330-4148-B74C-7B4D10227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BCE66-4AF5-BC40-9069-B84626CC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73D87-9AD8-2744-AB5F-D2AC226E3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1F36C-DC01-3E43-997A-EA0E0E21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1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A8FF6-A3B5-7143-9032-66C1C469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A7F3A-6EF1-4148-BDC1-55B12C7BD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E4BDD-B8C0-5049-81E1-4487FF09C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0B64D-503D-674D-A070-D75EE333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418FC-6831-374E-A449-58F7C6A4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4B348-51F7-E849-85FD-F98B744D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773CD-30B8-6A49-8D68-85CB9C74A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52CF26-4208-AA4A-93F1-B448358B5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348C9-B5C3-E34C-A7EB-F5E51D175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D839D-C19C-994E-ACCF-B3C9E221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588BB-8829-FF4C-93B9-809F0A0A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95E7-FC1A-9249-9171-F99651E70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74330-63BC-024E-8BA0-79C82A337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BEE228-C3BA-C742-8ECB-6EFF1B159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9606C-2F1B-E84F-B6AE-F4976BA4F4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9ADE37-55A2-8A46-9EDF-58E954E10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9C8A0-B14E-6E45-ADF9-A8317739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E7CF94-CC63-E94C-A250-86449F531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3A9A9D-DB4C-8141-856C-E69C9B29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2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87F40-7824-754D-A1EB-8F7CFD0BF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50BFF7-F71D-DD49-88D2-90622A705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416DB-4663-1A44-99F5-D8C3BDED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53FE37-C84D-074D-8ED4-88442F2A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5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26430B-53D1-7945-9E84-99E04AF28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4317A-480B-9A40-B1DC-EBA3570FD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DEFAE-8209-0D41-B5EF-CC360624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4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F650-EAC6-6A41-ADDB-8BBFE005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A260F-BC72-8D42-AA59-AA430F226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8F3A1-DC1A-1244-A388-6D957F102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9B6E4-5D10-254F-A0E8-4675482E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78726-C4D7-A44F-A1DC-1C630AD7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933C3-BD18-C54C-91B2-E5CE4B02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5C981-2667-2847-A5BE-A3AFA07C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81DBE2-7038-844A-8D10-C8B784921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1556B-0F58-8E42-83D5-98F48DBFC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CA786-B441-454C-8DD2-C8427996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EFC69-2449-7942-80C5-CD7BA9573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0E353-F564-054E-8E9C-7DA47B8A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1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212FEA-9B85-9A49-B093-1DBEC875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EEFF3-934E-C14D-8BD8-A146C153D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16A38-A4CD-A44F-8C36-D48999D70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2EBC-2CC8-CE44-9C74-3EF1FD1AE6D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916C5-9E4D-884A-A051-F5AC24F15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2D098-0411-3A42-8190-DED31EB85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817F8-DC06-F54B-B221-2F5BDA305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8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4E89E-C38F-2846-9F0F-AF6FF1A4A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EAST </a:t>
            </a:r>
            <a:r>
              <a:rPr lang="en-US" sz="4800"/>
              <a:t>GRADE Course </a:t>
            </a:r>
            <a:r>
              <a:rPr lang="en-US" sz="4800" dirty="0"/>
              <a:t>2019</a:t>
            </a:r>
            <a:br>
              <a:rPr lang="en-US" sz="4800" dirty="0"/>
            </a:br>
            <a:r>
              <a:rPr lang="en-US" sz="4800" dirty="0"/>
              <a:t>PICO Question Formulation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8768C-B574-AC4A-8643-5ED1E90713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Nimitt Patel MD and Sofya Asfaw MD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D37B7F-DCF2-CC44-BB01-77BADBDEA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58" y="263044"/>
            <a:ext cx="1208150" cy="171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1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Outcomes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Comprehensive</a:t>
            </a:r>
          </a:p>
          <a:p>
            <a:r>
              <a:rPr lang="en-US" dirty="0"/>
              <a:t>Expand outside the literature</a:t>
            </a:r>
          </a:p>
          <a:p>
            <a:r>
              <a:rPr lang="en-US" dirty="0"/>
              <a:t>Additional input from patient/clinicians/public</a:t>
            </a:r>
          </a:p>
          <a:p>
            <a:r>
              <a:rPr lang="en-US" dirty="0"/>
              <a:t>Safety considerations (often under-reported)</a:t>
            </a:r>
          </a:p>
          <a:p>
            <a:r>
              <a:rPr lang="en-US" dirty="0"/>
              <a:t>Patient-important</a:t>
            </a:r>
          </a:p>
          <a:p>
            <a:r>
              <a:rPr lang="en-US" dirty="0"/>
              <a:t>Desirable or undesirable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058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Prioritizing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510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Critical, important, less important</a:t>
            </a:r>
          </a:p>
          <a:p>
            <a:r>
              <a:rPr lang="en-US" dirty="0"/>
              <a:t>Process should be driven by importance over evidence</a:t>
            </a:r>
          </a:p>
          <a:p>
            <a:r>
              <a:rPr lang="en-US" dirty="0"/>
              <a:t>Numerical application (1-9 scale):</a:t>
            </a:r>
          </a:p>
          <a:p>
            <a:pPr lvl="1"/>
            <a:r>
              <a:rPr lang="en-US" dirty="0"/>
              <a:t>1-3 not important</a:t>
            </a:r>
          </a:p>
          <a:p>
            <a:pPr lvl="1"/>
            <a:r>
              <a:rPr lang="en-US" dirty="0"/>
              <a:t>4-6 important, but not critical for making a decision</a:t>
            </a:r>
          </a:p>
          <a:p>
            <a:pPr lvl="1"/>
            <a:r>
              <a:rPr lang="en-US" dirty="0"/>
              <a:t>7-9 critical for making a decision</a:t>
            </a:r>
          </a:p>
          <a:p>
            <a:r>
              <a:rPr lang="en-US" dirty="0"/>
              <a:t>Voting should be done responding to team leader individually</a:t>
            </a:r>
          </a:p>
          <a:p>
            <a:r>
              <a:rPr lang="en-US" dirty="0"/>
              <a:t>Typically critical outcomes considered in the final recommendation</a:t>
            </a:r>
          </a:p>
          <a:p>
            <a:r>
              <a:rPr lang="en-US" dirty="0">
                <a:solidFill>
                  <a:srgbClr val="FF0000"/>
                </a:solidFill>
              </a:rPr>
              <a:t>IMPORTANT: You are NOT ranking the outcomes you are rating them!!!!!!!!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846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Questions?</a:t>
            </a:r>
            <a:endParaRPr lang="en-US" sz="9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of this presentation is partly adapted from </a:t>
            </a:r>
            <a:r>
              <a:rPr lang="en-US" dirty="0" err="1"/>
              <a:t>gradepro.org</a:t>
            </a:r>
            <a:r>
              <a:rPr lang="en-US" dirty="0"/>
              <a:t> and/or lecture material presented at previous GRADE Pro course(s)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9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Topic and Framing 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Guideline recommendations should answer a focused and sensible health care question that leads to an action</a:t>
            </a:r>
          </a:p>
          <a:p>
            <a:r>
              <a:rPr lang="en-US" dirty="0"/>
              <a:t>PICO framework is an accepted methodology for framing health care questions</a:t>
            </a:r>
          </a:p>
          <a:p>
            <a:r>
              <a:rPr lang="en-US" dirty="0"/>
              <a:t>Contains four components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00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PICO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 </a:t>
            </a:r>
            <a:r>
              <a:rPr lang="mr-IN" b="1" dirty="0"/>
              <a:t>–</a:t>
            </a:r>
            <a:r>
              <a:rPr lang="en-US" b="1" dirty="0"/>
              <a:t> Population</a:t>
            </a:r>
            <a:r>
              <a:rPr lang="en-US" dirty="0"/>
              <a:t> (the patient/population to which the recommendations would apply)</a:t>
            </a:r>
          </a:p>
          <a:p>
            <a:r>
              <a:rPr lang="en-US" b="1" dirty="0"/>
              <a:t>I </a:t>
            </a:r>
            <a:r>
              <a:rPr lang="mr-IN" b="1" dirty="0"/>
              <a:t>–</a:t>
            </a:r>
            <a:r>
              <a:rPr lang="en-US" b="1" dirty="0"/>
              <a:t> Intervention</a:t>
            </a:r>
            <a:r>
              <a:rPr lang="en-US" dirty="0"/>
              <a:t> (the intervention under investigation </a:t>
            </a:r>
            <a:r>
              <a:rPr lang="mr-IN" dirty="0"/>
              <a:t>–</a:t>
            </a:r>
            <a:r>
              <a:rPr lang="en-US" dirty="0"/>
              <a:t> therapeutic, diagnostic)</a:t>
            </a:r>
          </a:p>
          <a:p>
            <a:r>
              <a:rPr lang="en-US" b="1" dirty="0"/>
              <a:t>C </a:t>
            </a:r>
            <a:r>
              <a:rPr lang="mr-IN" b="1" dirty="0"/>
              <a:t>–</a:t>
            </a:r>
            <a:r>
              <a:rPr lang="en-US" b="1" dirty="0"/>
              <a:t> Comparator</a:t>
            </a:r>
            <a:r>
              <a:rPr lang="en-US" dirty="0"/>
              <a:t> (alternative intervention, control group intervention)</a:t>
            </a:r>
          </a:p>
          <a:p>
            <a:r>
              <a:rPr lang="en-US" b="1" dirty="0"/>
              <a:t>O </a:t>
            </a:r>
            <a:r>
              <a:rPr lang="mr-IN" b="1" dirty="0"/>
              <a:t>–</a:t>
            </a:r>
            <a:r>
              <a:rPr lang="en-US" b="1" dirty="0"/>
              <a:t> Outcome</a:t>
            </a:r>
            <a:r>
              <a:rPr lang="en-US" dirty="0"/>
              <a:t> (outcome or outcomes of interest)</a:t>
            </a:r>
          </a:p>
          <a:p>
            <a:endParaRPr lang="en-US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1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Framing 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5312"/>
            <a:ext cx="10515600" cy="4644687"/>
          </a:xfrm>
        </p:spPr>
        <p:txBody>
          <a:bodyPr numCol="2">
            <a:normAutofit fontScale="92500" lnSpcReduction="10000"/>
          </a:bodyPr>
          <a:lstStyle/>
          <a:p>
            <a:r>
              <a:rPr lang="en-US" dirty="0"/>
              <a:t>Population</a:t>
            </a:r>
          </a:p>
          <a:p>
            <a:pPr lvl="1"/>
            <a:r>
              <a:rPr lang="en-US" dirty="0"/>
              <a:t>Condition - disease, including explicit diagnostic criteria</a:t>
            </a:r>
          </a:p>
          <a:p>
            <a:pPr lvl="1"/>
            <a:r>
              <a:rPr lang="en-US" dirty="0"/>
              <a:t>Population - age race, sex</a:t>
            </a:r>
          </a:p>
          <a:p>
            <a:pPr lvl="1"/>
            <a:r>
              <a:rPr lang="en-US" dirty="0"/>
              <a:t>Setting - community, hospital, outpatient</a:t>
            </a:r>
          </a:p>
          <a:p>
            <a:r>
              <a:rPr lang="en-US" dirty="0"/>
              <a:t>Intervention</a:t>
            </a:r>
          </a:p>
          <a:p>
            <a:pPr lvl="1"/>
            <a:r>
              <a:rPr lang="en-US" dirty="0"/>
              <a:t>Timing of exposures, route of administration</a:t>
            </a:r>
          </a:p>
          <a:p>
            <a:pPr lvl="1"/>
            <a:r>
              <a:rPr lang="en-US" dirty="0"/>
              <a:t>Dose, duration of exposure or therapy</a:t>
            </a:r>
          </a:p>
          <a:p>
            <a:pPr lvl="1"/>
            <a:r>
              <a:rPr lang="en-US" dirty="0"/>
              <a:t>Components of a complex intervention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Comparison</a:t>
            </a:r>
          </a:p>
          <a:p>
            <a:pPr lvl="1"/>
            <a:r>
              <a:rPr lang="en-US" dirty="0"/>
              <a:t>No intervention</a:t>
            </a:r>
          </a:p>
          <a:p>
            <a:pPr lvl="1"/>
            <a:r>
              <a:rPr lang="en-US" dirty="0"/>
              <a:t>Standard therapy</a:t>
            </a:r>
          </a:p>
          <a:p>
            <a:pPr lvl="1"/>
            <a:r>
              <a:rPr lang="en-US" dirty="0"/>
              <a:t>Placebo</a:t>
            </a:r>
          </a:p>
          <a:p>
            <a:pPr lvl="1"/>
            <a:r>
              <a:rPr lang="en-US" dirty="0"/>
              <a:t>Active comparator</a:t>
            </a:r>
          </a:p>
          <a:p>
            <a:r>
              <a:rPr lang="en-US" dirty="0"/>
              <a:t>Outcomes</a:t>
            </a:r>
          </a:p>
          <a:p>
            <a:pPr lvl="1"/>
            <a:r>
              <a:rPr lang="en-US" dirty="0"/>
              <a:t>Mortality</a:t>
            </a:r>
          </a:p>
          <a:p>
            <a:pPr lvl="1"/>
            <a:r>
              <a:rPr lang="en-US" dirty="0"/>
              <a:t>Morbidity</a:t>
            </a:r>
          </a:p>
          <a:p>
            <a:pPr lvl="1"/>
            <a:r>
              <a:rPr lang="en-US" dirty="0"/>
              <a:t>Patient reported outcomes, functional outcomes</a:t>
            </a:r>
          </a:p>
          <a:p>
            <a:pPr lvl="1"/>
            <a:r>
              <a:rPr lang="en-US" dirty="0"/>
              <a:t>Individual level </a:t>
            </a:r>
            <a:r>
              <a:rPr lang="en-US" dirty="0" err="1"/>
              <a:t>vs</a:t>
            </a:r>
            <a:r>
              <a:rPr lang="en-US" dirty="0"/>
              <a:t> community level outcomes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56339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970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PICO Question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Grade Guideline Development Tool allows for selection of two different formats for questions about management:</a:t>
            </a:r>
          </a:p>
          <a:p>
            <a:endParaRPr lang="en-US" dirty="0"/>
          </a:p>
          <a:p>
            <a:pPr lvl="1"/>
            <a:r>
              <a:rPr lang="en-US" dirty="0"/>
              <a:t>Should [intervention] vs. [comparison] be used for [health problem]?</a:t>
            </a:r>
          </a:p>
          <a:p>
            <a:pPr lvl="1"/>
            <a:r>
              <a:rPr lang="en-US" dirty="0"/>
              <a:t>Should [intervention] vs. [comparison] be used in [population]?</a:t>
            </a:r>
          </a:p>
          <a:p>
            <a:pPr lvl="1"/>
            <a:endParaRPr lang="en-US" dirty="0"/>
          </a:p>
          <a:p>
            <a:r>
              <a:rPr lang="en-US" dirty="0"/>
              <a:t>And formats for questions about diagnosis:</a:t>
            </a:r>
          </a:p>
          <a:p>
            <a:pPr lvl="2"/>
            <a:r>
              <a:rPr lang="en-US" dirty="0"/>
              <a:t>Should [intervention] </a:t>
            </a:r>
            <a:r>
              <a:rPr lang="en-US" dirty="0" err="1"/>
              <a:t>vs</a:t>
            </a:r>
            <a:r>
              <a:rPr lang="en-US" dirty="0"/>
              <a:t> [comparison] be used to diagnose [ target condition] in [health problem and/or population]?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45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7363-EA33-CC42-BEA4-B670C9B04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71E2D-397D-1743-B463-A331952C1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52 year old male with a colon cancer and a remote history of DVT after trauma asks if he should be on heparin to decrease his risk of developing a clot.  What is your PICO?</a:t>
            </a:r>
          </a:p>
          <a:p>
            <a:endParaRPr lang="en-US" dirty="0"/>
          </a:p>
          <a:p>
            <a:r>
              <a:rPr lang="en-US" dirty="0"/>
              <a:t>How do we frame the question?</a:t>
            </a:r>
          </a:p>
          <a:p>
            <a:pPr lvl="1"/>
            <a:r>
              <a:rPr lang="en-US" dirty="0"/>
              <a:t>P </a:t>
            </a:r>
            <a:r>
              <a:rPr lang="mr-IN" dirty="0"/>
              <a:t>–</a:t>
            </a:r>
            <a:r>
              <a:rPr lang="en-US" dirty="0"/>
              <a:t> adult outpatient with cancer</a:t>
            </a:r>
          </a:p>
          <a:p>
            <a:pPr lvl="1"/>
            <a:r>
              <a:rPr lang="en-US" dirty="0"/>
              <a:t>I </a:t>
            </a:r>
            <a:r>
              <a:rPr lang="mr-IN" dirty="0"/>
              <a:t>–</a:t>
            </a:r>
            <a:r>
              <a:rPr lang="en-US" dirty="0"/>
              <a:t> prophylactic heparin</a:t>
            </a:r>
          </a:p>
          <a:p>
            <a:pPr lvl="1"/>
            <a:r>
              <a:rPr lang="en-US" dirty="0"/>
              <a:t>C </a:t>
            </a:r>
            <a:r>
              <a:rPr lang="mr-IN" dirty="0"/>
              <a:t>–</a:t>
            </a:r>
            <a:r>
              <a:rPr lang="en-US" dirty="0"/>
              <a:t> no heparin</a:t>
            </a:r>
          </a:p>
          <a:p>
            <a:pPr lvl="1"/>
            <a:r>
              <a:rPr lang="en-US" dirty="0"/>
              <a:t>O </a:t>
            </a:r>
            <a:r>
              <a:rPr lang="mr-IN" dirty="0"/>
              <a:t>–</a:t>
            </a:r>
            <a:r>
              <a:rPr lang="en-US" dirty="0"/>
              <a:t> morbidity, VTE, major bleeding, quality of life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66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Lumping v 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492" y="1634691"/>
            <a:ext cx="10515600" cy="435971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Lumping: broad question with range of interventions</a:t>
            </a:r>
          </a:p>
          <a:p>
            <a:r>
              <a:rPr lang="en-US" dirty="0"/>
              <a:t>Splitting: narrow question with narrow range of interventions</a:t>
            </a:r>
          </a:p>
          <a:p>
            <a:pPr lvl="1"/>
            <a:r>
              <a:rPr lang="en-US" u="sng" dirty="0"/>
              <a:t>Advantages of Lumping: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Informative when large range of options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Useful for policymakers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Mitigates double efforts</a:t>
            </a:r>
          </a:p>
          <a:p>
            <a:pPr marL="457200" lvl="1" indent="0">
              <a:buNone/>
            </a:pPr>
            <a:endParaRPr lang="en-US" dirty="0">
              <a:solidFill>
                <a:schemeClr val="accent6"/>
              </a:solidFill>
            </a:endParaRPr>
          </a:p>
          <a:p>
            <a:pPr lvl="1"/>
            <a:r>
              <a:rPr lang="en-US" u="sng" dirty="0"/>
              <a:t>Disadvantages of Lumping/Splitting: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May be invalid (minimizing different groups)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Time consuming and complex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Interpretation may be difficult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Can be too specific with too many questions and lack of supporting data if “over split”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7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Refining the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</a:t>
            </a:r>
            <a:r>
              <a:rPr lang="en-US" i="1" dirty="0"/>
              <a:t>post hoc</a:t>
            </a:r>
            <a:r>
              <a:rPr lang="en-US" dirty="0"/>
              <a:t> change of question</a:t>
            </a:r>
          </a:p>
          <a:p>
            <a:r>
              <a:rPr lang="en-US" dirty="0"/>
              <a:t>May need to refine question as new studies are identified</a:t>
            </a:r>
          </a:p>
          <a:p>
            <a:pPr lvl="1"/>
            <a:r>
              <a:rPr lang="en-US" dirty="0"/>
              <a:t>May need to consider repeating literature search if this is the case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FA0C634-D0E4-AB47-ABAB-39E57BC6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86" y="5630238"/>
            <a:ext cx="4137066" cy="105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676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653</Words>
  <Application>Microsoft Office PowerPoint</Application>
  <PresentationFormat>Widescreen</PresentationFormat>
  <Paragraphs>96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EAST GRADE Course 2019 PICO Question Formulation</vt:lpstr>
      <vt:lpstr>Disclosures</vt:lpstr>
      <vt:lpstr>Topic and Framing the Question</vt:lpstr>
      <vt:lpstr>PICO</vt:lpstr>
      <vt:lpstr>Framing the Question</vt:lpstr>
      <vt:lpstr>PICO Question Generation</vt:lpstr>
      <vt:lpstr>Example</vt:lpstr>
      <vt:lpstr>Lumping v Splitting</vt:lpstr>
      <vt:lpstr>Refining the Question</vt:lpstr>
      <vt:lpstr>Outcomes Selection</vt:lpstr>
      <vt:lpstr>Prioritizing Outcomes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George Kasotakis, MD, MPH</dc:creator>
  <cp:lastModifiedBy>Christine Eme</cp:lastModifiedBy>
  <cp:revision>29</cp:revision>
  <dcterms:created xsi:type="dcterms:W3CDTF">2018-11-10T17:25:49Z</dcterms:created>
  <dcterms:modified xsi:type="dcterms:W3CDTF">2019-01-24T20:00:03Z</dcterms:modified>
</cp:coreProperties>
</file>